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5"/>
  </p:handoutMasterIdLst>
  <p:sldIdLst>
    <p:sldId id="277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9085-03C2-4146-8771-D31AAB2B0C64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B65AC-50F1-4BC3-8AEA-51AEA3D3F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5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6E8BD0-5A2D-4D45-8144-0A844E40CA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3F985-6FF8-453B-9471-9AA97268C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A9A5-B69C-4F09-8A33-EE05D560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7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B8FF-1DDC-4F18-9FB7-8171E6B1D6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C88D4-1772-4583-B066-1163CC6C94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A59A-F270-43C5-8397-6D458582A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4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753CA-273F-4A24-AF06-4C4944880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7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AF548-EF91-4EFF-A5D6-AC62A8A31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AD77-E1F2-4E50-B401-D17D5D3AC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1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EE9DE-2C76-42BE-9C8B-2E3225B09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E9D9-21A7-41C7-B6E4-A796779B9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34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53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EA02C3-59EB-4F06-B4A3-4EBF6DF216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6800"/>
            <a:ext cx="8686800" cy="609600"/>
          </a:xfrm>
        </p:spPr>
        <p:txBody>
          <a:bodyPr/>
          <a:lstStyle/>
          <a:p>
            <a:r>
              <a:rPr lang="en-US" altLang="en-US" sz="3400" b="1" dirty="0">
                <a:solidFill>
                  <a:srgbClr val="33CC33"/>
                </a:solidFill>
              </a:rPr>
              <a:t>*NOTE*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638800"/>
          </a:xfrm>
        </p:spPr>
        <p:txBody>
          <a:bodyPr/>
          <a:lstStyle/>
          <a:p>
            <a:pPr marL="609600" indent="-609600"/>
            <a:r>
              <a:rPr lang="en-US" altLang="en-US" sz="3000" dirty="0"/>
              <a:t>When the adjective is modifying or </a:t>
            </a:r>
            <a:r>
              <a:rPr lang="en-US" altLang="en-US" sz="3000" dirty="0" smtClean="0"/>
              <a:t>describing </a:t>
            </a:r>
            <a:r>
              <a:rPr lang="en-US" altLang="en-US" sz="3000" dirty="0"/>
              <a:t>a group that consists of</a:t>
            </a:r>
            <a:r>
              <a:rPr lang="en-US" altLang="en-US" sz="3000" dirty="0">
                <a:solidFill>
                  <a:srgbClr val="0000FF"/>
                </a:solidFill>
              </a:rPr>
              <a:t> both </a:t>
            </a:r>
            <a:r>
              <a:rPr lang="en-US" altLang="en-US" sz="3000" dirty="0" smtClean="0">
                <a:solidFill>
                  <a:srgbClr val="0000FF"/>
                </a:solidFill>
              </a:rPr>
              <a:t>masculine </a:t>
            </a:r>
            <a:r>
              <a:rPr lang="en-US" altLang="en-US" sz="3000" dirty="0">
                <a:solidFill>
                  <a:srgbClr val="0000FF"/>
                </a:solidFill>
              </a:rPr>
              <a:t>and feminine nouns</a:t>
            </a:r>
            <a:r>
              <a:rPr lang="en-US" altLang="en-US" sz="3000" dirty="0"/>
              <a:t>, the </a:t>
            </a:r>
            <a:r>
              <a:rPr lang="en-US" altLang="en-US" sz="3000" dirty="0" smtClean="0"/>
              <a:t>adjective </a:t>
            </a:r>
            <a:r>
              <a:rPr lang="en-US" altLang="en-US" sz="3000" dirty="0"/>
              <a:t>ends in the </a:t>
            </a:r>
            <a:r>
              <a:rPr lang="en-US" altLang="en-US" sz="3000" dirty="0">
                <a:solidFill>
                  <a:srgbClr val="0000FF"/>
                </a:solidFill>
              </a:rPr>
              <a:t>Masculine Form.</a:t>
            </a:r>
            <a:endParaRPr lang="en-US" altLang="en-US" sz="3000" dirty="0"/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Juan y Jose</a:t>
            </a:r>
            <a:r>
              <a:rPr lang="en-US" altLang="en-US" dirty="0"/>
              <a:t> son </a:t>
            </a:r>
            <a:r>
              <a:rPr lang="en-US" altLang="en-US" dirty="0" err="1"/>
              <a:t>argentin</a:t>
            </a:r>
            <a:r>
              <a:rPr lang="en-US" altLang="en-US" u="sng" dirty="0"/>
              <a:t>       </a:t>
            </a:r>
            <a:r>
              <a:rPr lang="en-US" altLang="en-US" dirty="0"/>
              <a:t>. 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(Nouns are Masculine &amp; Plural so…adjective is Masculine &amp; Plural)</a:t>
            </a:r>
            <a:r>
              <a:rPr lang="en-US" altLang="en-US" dirty="0"/>
              <a:t> 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u="sng" dirty="0"/>
              <a:t>Maria y Teresa</a:t>
            </a:r>
            <a:r>
              <a:rPr lang="en-US" altLang="en-US" dirty="0"/>
              <a:t> son </a:t>
            </a:r>
            <a:r>
              <a:rPr lang="en-US" altLang="en-US" dirty="0" err="1"/>
              <a:t>simpatic</a:t>
            </a:r>
            <a:r>
              <a:rPr lang="en-US" altLang="en-US" u="sng" dirty="0"/>
              <a:t>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(Nouns are Feminine &amp; Plural so…adjective is Feminine &amp; Plural)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u="sng" dirty="0"/>
              <a:t>Teresa y Juan</a:t>
            </a:r>
            <a:r>
              <a:rPr lang="en-US" altLang="en-US" dirty="0"/>
              <a:t> son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buen</a:t>
            </a:r>
            <a:r>
              <a:rPr lang="en-US" altLang="en-US" u="sng" dirty="0"/>
              <a:t> 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(Nouns are BOTH Masculine/Feminine &amp; Plural so…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 the adjective is MASCULINE)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181600" y="3429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791200" y="4572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AS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9436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868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sz="3400" b="1" kern="0" dirty="0" smtClean="0">
                <a:solidFill>
                  <a:srgbClr val="009900"/>
                </a:solidFill>
              </a:rPr>
              <a:t>16/11/16</a:t>
            </a:r>
            <a:endParaRPr lang="en-US" altLang="en-US" sz="3400" b="1" kern="0" dirty="0">
              <a:solidFill>
                <a:srgbClr val="0099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832" y="76200"/>
            <a:ext cx="8686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400" kern="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400" kern="0" dirty="0" smtClean="0">
                <a:solidFill>
                  <a:srgbClr val="FF0000"/>
                </a:solidFill>
              </a:rPr>
              <a:t> 16b: </a:t>
            </a:r>
            <a:r>
              <a:rPr lang="en-US" altLang="en-US" sz="3400" kern="0" dirty="0" err="1" smtClean="0">
                <a:solidFill>
                  <a:schemeClr val="accent4"/>
                </a:solidFill>
              </a:rPr>
              <a:t>Sustantivos</a:t>
            </a:r>
            <a:endParaRPr lang="en-US" altLang="en-US" sz="3400" kern="0" dirty="0" smtClean="0">
              <a:solidFill>
                <a:schemeClr val="accent4"/>
              </a:solidFill>
            </a:endParaRPr>
          </a:p>
          <a:p>
            <a:r>
              <a:rPr lang="en-US" altLang="en-US" sz="2800" i="1" kern="0" dirty="0" smtClean="0">
                <a:solidFill>
                  <a:srgbClr val="7030A0"/>
                </a:solidFill>
              </a:rPr>
              <a:t>L.O: to review gender/number of nouns</a:t>
            </a:r>
            <a:endParaRPr lang="en-US" altLang="en-US" sz="2800" i="1" kern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53000"/>
          </a:xfrm>
        </p:spPr>
        <p:txBody>
          <a:bodyPr/>
          <a:lstStyle/>
          <a:p>
            <a:r>
              <a:rPr lang="en-US" dirty="0" smtClean="0"/>
              <a:t>Copy and complete the following sentences with the correct adjective ending.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Jayson y Rachel son ___________. (</a:t>
            </a:r>
            <a:r>
              <a:rPr lang="en-US" dirty="0" err="1" smtClean="0"/>
              <a:t>estudioso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Lisbeth y </a:t>
            </a:r>
            <a:r>
              <a:rPr lang="en-US" dirty="0" err="1" smtClean="0"/>
              <a:t>Roksana</a:t>
            </a:r>
            <a:r>
              <a:rPr lang="en-US" dirty="0" smtClean="0"/>
              <a:t>  son __________. (</a:t>
            </a:r>
            <a:r>
              <a:rPr lang="en-US" dirty="0" err="1" smtClean="0"/>
              <a:t>ambicioso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Allison y Murray son __________. (</a:t>
            </a:r>
            <a:r>
              <a:rPr lang="en-US" dirty="0" err="1" smtClean="0"/>
              <a:t>cómico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Kyree y Sacha son _________. (</a:t>
            </a:r>
            <a:r>
              <a:rPr lang="en-US" dirty="0" err="1" smtClean="0"/>
              <a:t>atlético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Kelsang</a:t>
            </a:r>
            <a:r>
              <a:rPr lang="en-US" dirty="0" smtClean="0"/>
              <a:t> y Joshua son ____________. (</a:t>
            </a:r>
            <a:r>
              <a:rPr lang="en-US" dirty="0" err="1" smtClean="0"/>
              <a:t>inteligente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8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93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33 (1-4)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33 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Ejericio</a:t>
            </a:r>
            <a:r>
              <a:rPr lang="en-US" u="sng" dirty="0" smtClean="0"/>
              <a:t> 6</a:t>
            </a:r>
            <a:r>
              <a:rPr lang="en-US" dirty="0" smtClean="0"/>
              <a:t> p. </a:t>
            </a:r>
            <a:r>
              <a:rPr lang="en-US" dirty="0" smtClean="0"/>
              <a:t>33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SIGN </a:t>
            </a:r>
            <a:r>
              <a:rPr lang="en-US" u="sng" dirty="0" err="1" smtClean="0"/>
              <a:t>Proposito</a:t>
            </a:r>
            <a:r>
              <a:rPr lang="en-US" u="sng" dirty="0" smtClean="0"/>
              <a:t> B: packet QUIZ</a:t>
            </a:r>
            <a:r>
              <a:rPr lang="en-US" dirty="0" smtClean="0"/>
              <a:t> by no </a:t>
            </a:r>
            <a:r>
              <a:rPr lang="en-US" smtClean="0"/>
              <a:t>later than NEXT WEDNESDAY!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4400" b="1" kern="0" dirty="0" err="1" smtClean="0">
                <a:solidFill>
                  <a:srgbClr val="33CC33"/>
                </a:solidFill>
              </a:rPr>
              <a:t>Tarea</a:t>
            </a:r>
            <a:r>
              <a:rPr lang="en-US" sz="4400" b="1" kern="0" dirty="0" smtClean="0">
                <a:solidFill>
                  <a:srgbClr val="33CC33"/>
                </a:solidFill>
              </a:rPr>
              <a:t> # 16b</a:t>
            </a:r>
            <a:endParaRPr lang="en-US" sz="4400" b="1" kern="0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79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4699</TotalTime>
  <Words>201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Watermark</vt:lpstr>
      <vt:lpstr>*NOTE*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9 N La fecha es el 2 de diciembre del 2011</dc:title>
  <dc:creator>Helen Zumaeta</dc:creator>
  <cp:lastModifiedBy>Helen Zumaeta</cp:lastModifiedBy>
  <cp:revision>42</cp:revision>
  <cp:lastPrinted>2014-10-20T15:58:24Z</cp:lastPrinted>
  <dcterms:created xsi:type="dcterms:W3CDTF">2011-12-01T21:57:02Z</dcterms:created>
  <dcterms:modified xsi:type="dcterms:W3CDTF">2016-11-16T21:13:20Z</dcterms:modified>
</cp:coreProperties>
</file>